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89" r:id="rId21"/>
    <p:sldId id="276" r:id="rId22"/>
    <p:sldId id="290" r:id="rId23"/>
    <p:sldId id="278" r:id="rId24"/>
    <p:sldId id="279" r:id="rId25"/>
    <p:sldId id="280" r:id="rId26"/>
    <p:sldId id="281" r:id="rId27"/>
    <p:sldId id="283" r:id="rId28"/>
    <p:sldId id="285" r:id="rId29"/>
    <p:sldId id="286" r:id="rId30"/>
    <p:sldId id="287" r:id="rId31"/>
    <p:sldId id="288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408"/>
    <p:restoredTop sz="94718"/>
  </p:normalViewPr>
  <p:slideViewPr>
    <p:cSldViewPr snapToGrid="0" snapToObjects="1">
      <p:cViewPr varScale="1">
        <p:scale>
          <a:sx n="70" d="100"/>
          <a:sy n="70" d="100"/>
        </p:scale>
        <p:origin x="192" y="7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hyperlink" Target="https://www.cnbc.com/2018/11/05/wallethub-best-food-cities-in-america.html" TargetMode="Externa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5" Type="http://schemas.openxmlformats.org/officeDocument/2006/relationships/hyperlink" Target="https://www.cnbc.com/2018/11/05/wallethub-best-food-cities-in-america.html" TargetMode="External"/><Relationship Id="rId4" Type="http://schemas.openxmlformats.org/officeDocument/2006/relationships/image" Target="../media/image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2E611A7-ABC8-4C36-A0D0-5BC670FFFA9B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D37F1475-4B9F-4EA7-B892-AFD60B1E5250}">
      <dgm:prSet/>
      <dgm:spPr/>
      <dgm:t>
        <a:bodyPr/>
        <a:lstStyle/>
        <a:p>
          <a:r>
            <a:rPr lang="en-US"/>
            <a:t>Data was obtained from Yelp and Google Maps API’s</a:t>
          </a:r>
        </a:p>
      </dgm:t>
    </dgm:pt>
    <dgm:pt modelId="{07108CCC-5246-47F7-AD54-C3AA3D019444}" type="parTrans" cxnId="{6110739E-A1F6-4137-82AE-488294C3485F}">
      <dgm:prSet/>
      <dgm:spPr/>
      <dgm:t>
        <a:bodyPr/>
        <a:lstStyle/>
        <a:p>
          <a:endParaRPr lang="en-US"/>
        </a:p>
      </dgm:t>
    </dgm:pt>
    <dgm:pt modelId="{0709B5C5-1433-4B7F-ACCA-D2F37786808D}" type="sibTrans" cxnId="{6110739E-A1F6-4137-82AE-488294C3485F}">
      <dgm:prSet/>
      <dgm:spPr/>
      <dgm:t>
        <a:bodyPr/>
        <a:lstStyle/>
        <a:p>
          <a:endParaRPr lang="en-US"/>
        </a:p>
      </dgm:t>
    </dgm:pt>
    <dgm:pt modelId="{7AF51818-FED2-45C4-B2B7-83674ABC0FC8}">
      <dgm:prSet/>
      <dgm:spPr/>
      <dgm:t>
        <a:bodyPr/>
        <a:lstStyle/>
        <a:p>
          <a:r>
            <a:rPr lang="en-US" dirty="0"/>
            <a:t>City data was identified from this article – Ten Best “Foodie” Cities in America from CNBC </a:t>
          </a:r>
          <a:r>
            <a:rPr lang="en-US" u="sng" dirty="0">
              <a:solidFill>
                <a:schemeClr val="tx1"/>
              </a:solidFill>
              <a:hlinkClick xmlns:r="http://schemas.openxmlformats.org/officeDocument/2006/relationships" r:id="rId1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https://www.cnbc.com/2018/11/05/wallethub-best-food-cities-in-america.html</a:t>
          </a:r>
          <a:endParaRPr lang="en-US" dirty="0">
            <a:solidFill>
              <a:schemeClr val="tx1"/>
            </a:solidFill>
          </a:endParaRPr>
        </a:p>
      </dgm:t>
    </dgm:pt>
    <dgm:pt modelId="{33C5D022-B766-4AB6-8E18-5D60B6A01B0B}" type="parTrans" cxnId="{CB9D68E8-3B2E-4871-86D7-5EDD191B3CC7}">
      <dgm:prSet/>
      <dgm:spPr/>
      <dgm:t>
        <a:bodyPr/>
        <a:lstStyle/>
        <a:p>
          <a:endParaRPr lang="en-US"/>
        </a:p>
      </dgm:t>
    </dgm:pt>
    <dgm:pt modelId="{D355AB48-7341-4CF4-8F92-A882623191BE}" type="sibTrans" cxnId="{CB9D68E8-3B2E-4871-86D7-5EDD191B3CC7}">
      <dgm:prSet/>
      <dgm:spPr/>
      <dgm:t>
        <a:bodyPr/>
        <a:lstStyle/>
        <a:p>
          <a:endParaRPr lang="en-US"/>
        </a:p>
      </dgm:t>
    </dgm:pt>
    <dgm:pt modelId="{D854B14F-8B68-48E5-B96B-705D7C691B5B}" type="pres">
      <dgm:prSet presAssocID="{02E611A7-ABC8-4C36-A0D0-5BC670FFFA9B}" presName="root" presStyleCnt="0">
        <dgm:presLayoutVars>
          <dgm:dir/>
          <dgm:resizeHandles val="exact"/>
        </dgm:presLayoutVars>
      </dgm:prSet>
      <dgm:spPr/>
    </dgm:pt>
    <dgm:pt modelId="{6B6E8C16-3D13-4EEC-B531-1932A7743B96}" type="pres">
      <dgm:prSet presAssocID="{D37F1475-4B9F-4EA7-B892-AFD60B1E5250}" presName="compNode" presStyleCnt="0"/>
      <dgm:spPr/>
    </dgm:pt>
    <dgm:pt modelId="{C6D3D1FA-E6DF-420D-AE48-A9A9A47B0E19}" type="pres">
      <dgm:prSet presAssocID="{D37F1475-4B9F-4EA7-B892-AFD60B1E5250}" presName="bgRect" presStyleLbl="bgShp" presStyleIdx="0" presStyleCnt="2"/>
      <dgm:spPr/>
    </dgm:pt>
    <dgm:pt modelId="{1119F5AE-1603-4A1D-BD60-29C406A655E2}" type="pres">
      <dgm:prSet presAssocID="{D37F1475-4B9F-4EA7-B892-AFD60B1E5250}" presName="iconRect" presStyleLbl="node1" presStyleIdx="0" presStyleCnt="2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CBBDC386-7E45-4D4D-ADB0-3AF1C82499FE}" type="pres">
      <dgm:prSet presAssocID="{D37F1475-4B9F-4EA7-B892-AFD60B1E5250}" presName="spaceRect" presStyleCnt="0"/>
      <dgm:spPr/>
    </dgm:pt>
    <dgm:pt modelId="{D70E7330-3547-4E25-B9D9-808AD16910A6}" type="pres">
      <dgm:prSet presAssocID="{D37F1475-4B9F-4EA7-B892-AFD60B1E5250}" presName="parTx" presStyleLbl="revTx" presStyleIdx="0" presStyleCnt="2">
        <dgm:presLayoutVars>
          <dgm:chMax val="0"/>
          <dgm:chPref val="0"/>
        </dgm:presLayoutVars>
      </dgm:prSet>
      <dgm:spPr/>
    </dgm:pt>
    <dgm:pt modelId="{6981263B-4D44-4841-936E-84B12C016535}" type="pres">
      <dgm:prSet presAssocID="{0709B5C5-1433-4B7F-ACCA-D2F37786808D}" presName="sibTrans" presStyleCnt="0"/>
      <dgm:spPr/>
    </dgm:pt>
    <dgm:pt modelId="{E4C10683-A8BD-4C48-8BBC-1F964A0D3CD3}" type="pres">
      <dgm:prSet presAssocID="{7AF51818-FED2-45C4-B2B7-83674ABC0FC8}" presName="compNode" presStyleCnt="0"/>
      <dgm:spPr/>
    </dgm:pt>
    <dgm:pt modelId="{DA81F8E2-4DAF-4A6A-8AC5-EA47AA2BFA51}" type="pres">
      <dgm:prSet presAssocID="{7AF51818-FED2-45C4-B2B7-83674ABC0FC8}" presName="bgRect" presStyleLbl="bgShp" presStyleIdx="1" presStyleCnt="2"/>
      <dgm:spPr/>
    </dgm:pt>
    <dgm:pt modelId="{7E846F87-D9D7-43DD-8F57-40F531EC798A}" type="pres">
      <dgm:prSet presAssocID="{7AF51818-FED2-45C4-B2B7-83674ABC0FC8}" presName="iconRect" presStyleLbl="node1" presStyleIdx="1" presStyleCnt="2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rker"/>
        </a:ext>
      </dgm:extLst>
    </dgm:pt>
    <dgm:pt modelId="{5B801C35-84EE-433A-852F-B2FF8A742A78}" type="pres">
      <dgm:prSet presAssocID="{7AF51818-FED2-45C4-B2B7-83674ABC0FC8}" presName="spaceRect" presStyleCnt="0"/>
      <dgm:spPr/>
    </dgm:pt>
    <dgm:pt modelId="{FFDB7F6A-D371-44DE-B542-14627F0C4733}" type="pres">
      <dgm:prSet presAssocID="{7AF51818-FED2-45C4-B2B7-83674ABC0FC8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2CC26905-9E74-49BE-8FD1-30FCAE5D9350}" type="presOf" srcId="{D37F1475-4B9F-4EA7-B892-AFD60B1E5250}" destId="{D70E7330-3547-4E25-B9D9-808AD16910A6}" srcOrd="0" destOrd="0" presId="urn:microsoft.com/office/officeart/2018/2/layout/IconVerticalSolidList"/>
    <dgm:cxn modelId="{7DBC1818-2F48-415B-B214-69C74EBCD449}" type="presOf" srcId="{02E611A7-ABC8-4C36-A0D0-5BC670FFFA9B}" destId="{D854B14F-8B68-48E5-B96B-705D7C691B5B}" srcOrd="0" destOrd="0" presId="urn:microsoft.com/office/officeart/2018/2/layout/IconVerticalSolidList"/>
    <dgm:cxn modelId="{BBA99539-8616-4CE7-926B-567394FA827E}" type="presOf" srcId="{7AF51818-FED2-45C4-B2B7-83674ABC0FC8}" destId="{FFDB7F6A-D371-44DE-B542-14627F0C4733}" srcOrd="0" destOrd="0" presId="urn:microsoft.com/office/officeart/2018/2/layout/IconVerticalSolidList"/>
    <dgm:cxn modelId="{6110739E-A1F6-4137-82AE-488294C3485F}" srcId="{02E611A7-ABC8-4C36-A0D0-5BC670FFFA9B}" destId="{D37F1475-4B9F-4EA7-B892-AFD60B1E5250}" srcOrd="0" destOrd="0" parTransId="{07108CCC-5246-47F7-AD54-C3AA3D019444}" sibTransId="{0709B5C5-1433-4B7F-ACCA-D2F37786808D}"/>
    <dgm:cxn modelId="{CB9D68E8-3B2E-4871-86D7-5EDD191B3CC7}" srcId="{02E611A7-ABC8-4C36-A0D0-5BC670FFFA9B}" destId="{7AF51818-FED2-45C4-B2B7-83674ABC0FC8}" srcOrd="1" destOrd="0" parTransId="{33C5D022-B766-4AB6-8E18-5D60B6A01B0B}" sibTransId="{D355AB48-7341-4CF4-8F92-A882623191BE}"/>
    <dgm:cxn modelId="{6383BA8D-8CEF-45E7-A4C2-EA216F122CBD}" type="presParOf" srcId="{D854B14F-8B68-48E5-B96B-705D7C691B5B}" destId="{6B6E8C16-3D13-4EEC-B531-1932A7743B96}" srcOrd="0" destOrd="0" presId="urn:microsoft.com/office/officeart/2018/2/layout/IconVerticalSolidList"/>
    <dgm:cxn modelId="{F4D94C34-3D06-4DE8-AE6D-8B738D2247F4}" type="presParOf" srcId="{6B6E8C16-3D13-4EEC-B531-1932A7743B96}" destId="{C6D3D1FA-E6DF-420D-AE48-A9A9A47B0E19}" srcOrd="0" destOrd="0" presId="urn:microsoft.com/office/officeart/2018/2/layout/IconVerticalSolidList"/>
    <dgm:cxn modelId="{9E48B525-558E-433D-916C-22B0D41A61E7}" type="presParOf" srcId="{6B6E8C16-3D13-4EEC-B531-1932A7743B96}" destId="{1119F5AE-1603-4A1D-BD60-29C406A655E2}" srcOrd="1" destOrd="0" presId="urn:microsoft.com/office/officeart/2018/2/layout/IconVerticalSolidList"/>
    <dgm:cxn modelId="{23F8F6EA-500D-4614-8749-A332EF833692}" type="presParOf" srcId="{6B6E8C16-3D13-4EEC-B531-1932A7743B96}" destId="{CBBDC386-7E45-4D4D-ADB0-3AF1C82499FE}" srcOrd="2" destOrd="0" presId="urn:microsoft.com/office/officeart/2018/2/layout/IconVerticalSolidList"/>
    <dgm:cxn modelId="{9929B3E3-1A51-42D6-BA38-03E677CB6D74}" type="presParOf" srcId="{6B6E8C16-3D13-4EEC-B531-1932A7743B96}" destId="{D70E7330-3547-4E25-B9D9-808AD16910A6}" srcOrd="3" destOrd="0" presId="urn:microsoft.com/office/officeart/2018/2/layout/IconVerticalSolidList"/>
    <dgm:cxn modelId="{F74CEAB7-3042-4E7F-A6EB-D120D76AC3B6}" type="presParOf" srcId="{D854B14F-8B68-48E5-B96B-705D7C691B5B}" destId="{6981263B-4D44-4841-936E-84B12C016535}" srcOrd="1" destOrd="0" presId="urn:microsoft.com/office/officeart/2018/2/layout/IconVerticalSolidList"/>
    <dgm:cxn modelId="{676CDED4-EF6D-4D6B-B505-D1215A5A68E1}" type="presParOf" srcId="{D854B14F-8B68-48E5-B96B-705D7C691B5B}" destId="{E4C10683-A8BD-4C48-8BBC-1F964A0D3CD3}" srcOrd="2" destOrd="0" presId="urn:microsoft.com/office/officeart/2018/2/layout/IconVerticalSolidList"/>
    <dgm:cxn modelId="{C25F0FA2-7D42-4736-AE2B-AE8FB633AB26}" type="presParOf" srcId="{E4C10683-A8BD-4C48-8BBC-1F964A0D3CD3}" destId="{DA81F8E2-4DAF-4A6A-8AC5-EA47AA2BFA51}" srcOrd="0" destOrd="0" presId="urn:microsoft.com/office/officeart/2018/2/layout/IconVerticalSolidList"/>
    <dgm:cxn modelId="{F21C6CF2-40AE-44CB-A1FF-172EE30253B2}" type="presParOf" srcId="{E4C10683-A8BD-4C48-8BBC-1F964A0D3CD3}" destId="{7E846F87-D9D7-43DD-8F57-40F531EC798A}" srcOrd="1" destOrd="0" presId="urn:microsoft.com/office/officeart/2018/2/layout/IconVerticalSolidList"/>
    <dgm:cxn modelId="{235D65CA-A544-4758-94A2-2038B2898C8D}" type="presParOf" srcId="{E4C10683-A8BD-4C48-8BBC-1F964A0D3CD3}" destId="{5B801C35-84EE-433A-852F-B2FF8A742A78}" srcOrd="2" destOrd="0" presId="urn:microsoft.com/office/officeart/2018/2/layout/IconVerticalSolidList"/>
    <dgm:cxn modelId="{A1AAA054-EF67-45E9-AFE4-A790EEC4C734}" type="presParOf" srcId="{E4C10683-A8BD-4C48-8BBC-1F964A0D3CD3}" destId="{FFDB7F6A-D371-44DE-B542-14627F0C4733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D3D1FA-E6DF-420D-AE48-A9A9A47B0E19}">
      <dsp:nvSpPr>
        <dsp:cNvPr id="0" name=""/>
        <dsp:cNvSpPr/>
      </dsp:nvSpPr>
      <dsp:spPr>
        <a:xfrm>
          <a:off x="0" y="753526"/>
          <a:ext cx="5913437" cy="1391126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119F5AE-1603-4A1D-BD60-29C406A655E2}">
      <dsp:nvSpPr>
        <dsp:cNvPr id="0" name=""/>
        <dsp:cNvSpPr/>
      </dsp:nvSpPr>
      <dsp:spPr>
        <a:xfrm>
          <a:off x="420815" y="1066530"/>
          <a:ext cx="765119" cy="76511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70E7330-3547-4E25-B9D9-808AD16910A6}">
      <dsp:nvSpPr>
        <dsp:cNvPr id="0" name=""/>
        <dsp:cNvSpPr/>
      </dsp:nvSpPr>
      <dsp:spPr>
        <a:xfrm>
          <a:off x="1606750" y="753526"/>
          <a:ext cx="4306686" cy="13911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7228" tIns="147228" rIns="147228" bIns="147228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Data was obtained from Yelp and Google Maps API’s</a:t>
          </a:r>
        </a:p>
      </dsp:txBody>
      <dsp:txXfrm>
        <a:off x="1606750" y="753526"/>
        <a:ext cx="4306686" cy="1391126"/>
      </dsp:txXfrm>
    </dsp:sp>
    <dsp:sp modelId="{DA81F8E2-4DAF-4A6A-8AC5-EA47AA2BFA51}">
      <dsp:nvSpPr>
        <dsp:cNvPr id="0" name=""/>
        <dsp:cNvSpPr/>
      </dsp:nvSpPr>
      <dsp:spPr>
        <a:xfrm>
          <a:off x="0" y="2492434"/>
          <a:ext cx="5913437" cy="1391126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E846F87-D9D7-43DD-8F57-40F531EC798A}">
      <dsp:nvSpPr>
        <dsp:cNvPr id="0" name=""/>
        <dsp:cNvSpPr/>
      </dsp:nvSpPr>
      <dsp:spPr>
        <a:xfrm>
          <a:off x="420815" y="2805438"/>
          <a:ext cx="765119" cy="76511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FDB7F6A-D371-44DE-B542-14627F0C4733}">
      <dsp:nvSpPr>
        <dsp:cNvPr id="0" name=""/>
        <dsp:cNvSpPr/>
      </dsp:nvSpPr>
      <dsp:spPr>
        <a:xfrm>
          <a:off x="1606750" y="2492434"/>
          <a:ext cx="4306686" cy="13911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7228" tIns="147228" rIns="147228" bIns="147228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City data was identified from this article – Ten Best “Foodie” Cities in America from CNBC </a:t>
          </a:r>
          <a:r>
            <a:rPr lang="en-US" sz="1600" u="sng" kern="1200" dirty="0">
              <a:solidFill>
                <a:schemeClr val="tx1"/>
              </a:solidFill>
              <a:hlinkClick xmlns:r="http://schemas.openxmlformats.org/officeDocument/2006/relationships" r:id="rId5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https://www.cnbc.com/2018/11/05/wallethub-best-food-cities-in-america.html</a:t>
          </a:r>
          <a:endParaRPr lang="en-US" sz="1600" kern="1200" dirty="0">
            <a:solidFill>
              <a:schemeClr val="tx1"/>
            </a:solidFill>
          </a:endParaRPr>
        </a:p>
      </dsp:txBody>
      <dsp:txXfrm>
        <a:off x="1606750" y="2492434"/>
        <a:ext cx="4306686" cy="139112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4/6/19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4/6/19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4/6/19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4/6/19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4/6/19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dirty="0"/>
              <a:pPr/>
              <a:t>4/6/19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4/6/19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files.slack.com/files-pri/TFS0EFAGY-FHRKTQJHM/image.png" TargetMode="Externa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F8B7E-D472-DD45-BECA-A87FF1E499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>
            <a:normAutofit fontScale="90000"/>
          </a:bodyPr>
          <a:lstStyle/>
          <a:p>
            <a:r>
              <a:rPr lang="en-US" cap="none" dirty="0"/>
              <a:t>Restaurant Analysis of the 10 Best Foodie Cities in America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D6A519-16ED-D747-8877-9528C6B015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1385353"/>
          </a:xfrm>
        </p:spPr>
        <p:txBody>
          <a:bodyPr>
            <a:normAutofit lnSpcReduction="10000"/>
          </a:bodyPr>
          <a:lstStyle/>
          <a:p>
            <a:pPr algn="r"/>
            <a:r>
              <a:rPr lang="en-US" cap="none" dirty="0"/>
              <a:t>Fawad Ali</a:t>
            </a:r>
          </a:p>
          <a:p>
            <a:pPr algn="r"/>
            <a:r>
              <a:rPr lang="en-US" cap="none" dirty="0"/>
              <a:t>Hamza </a:t>
            </a:r>
            <a:r>
              <a:rPr lang="en-US" cap="none" dirty="0" err="1"/>
              <a:t>Sakr</a:t>
            </a:r>
            <a:endParaRPr lang="en-US" cap="none" dirty="0"/>
          </a:p>
          <a:p>
            <a:pPr algn="r"/>
            <a:r>
              <a:rPr lang="en-US" cap="none" dirty="0"/>
              <a:t>Stephen Vo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62782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F16BA24A-1E15-4947-A19A-36851D7B18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1"/>
            <a:ext cx="12144745" cy="4351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6122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14BCE830-A7B1-374C-875C-C237BD8D86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510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4538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59B1D81E-61CC-B948-9EC4-B61BD02330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66712" cy="4334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6923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A45E801-9AFA-4346-9EAC-C5298A7D14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B194C028-8D6D-AF47-9FB4-ADE29AC361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504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9190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88DCDE38-AFC9-4141-9391-064A847ADF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8602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0DA0410A-B797-604F-A007-340CD8B6BA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516" y="0"/>
            <a:ext cx="10629900" cy="593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7313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0056830C-E973-B748-B66D-69DDCD8D37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1700" y="0"/>
            <a:ext cx="5308600" cy="599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7715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F99C8DEE-04FA-3443-8432-630BD75C2F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4099" y="0"/>
            <a:ext cx="5261891" cy="6089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9841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AB1DE469-4B79-814C-817F-C1DE11F59A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4250" y="0"/>
            <a:ext cx="5243080" cy="6071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6596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F719F208-153E-8540-AA32-8550095017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9350" y="0"/>
            <a:ext cx="5052314" cy="6118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9898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32D32A60-013B-47A8-8833-D242408091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E27932B-B694-4C4C-90D7-A0333A7C5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3AB8274C-EC99-4049-9744-098522889A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2303047"/>
            <a:ext cx="3272093" cy="2674198"/>
          </a:xfrm>
        </p:spPr>
        <p:txBody>
          <a:bodyPr anchor="t">
            <a:normAutofit/>
          </a:bodyPr>
          <a:lstStyle/>
          <a:p>
            <a:r>
              <a:rPr lang="en-US" dirty="0"/>
              <a:t>Top Restaurant data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EBB0476-5CF0-4F44-8D68-5D42D7AEE4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1579" y="2146542"/>
            <a:ext cx="3272094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1" name="Title 1">
            <a:extLst>
              <a:ext uri="{FF2B5EF4-FFF2-40B4-BE49-F238E27FC236}">
                <a16:creationId xmlns:a16="http://schemas.microsoft.com/office/drawing/2014/main" id="{A9DA474E-6B91-4200-840F-0257B2358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51580" y="3122496"/>
            <a:ext cx="3530157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DF63C9AD-AE6E-4512-8171-91612E84C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E1A49CE-B63D-457A-A180-1C883E1A63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Content Placeholder 7">
            <a:extLst>
              <a:ext uri="{FF2B5EF4-FFF2-40B4-BE49-F238E27FC236}">
                <a16:creationId xmlns:a16="http://schemas.microsoft.com/office/drawing/2014/main" id="{3A47122E-6226-4A8C-AED7-7044BE394CA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5023675"/>
              </p:ext>
            </p:extLst>
          </p:nvPr>
        </p:nvGraphicFramePr>
        <p:xfrm>
          <a:off x="5141913" y="803275"/>
          <a:ext cx="5913437" cy="46370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8829171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DE8BB3CA-5737-F245-894E-C92EB91024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6500" y="0"/>
            <a:ext cx="4699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807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A95B0907-5434-D14D-BA78-AC25D104CC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3904" y="0"/>
            <a:ext cx="4791456" cy="6049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3822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A9059184-3EB2-D444-A3EF-DC4A7C6656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650" y="0"/>
            <a:ext cx="5092700" cy="608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4575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AF080BC0-4138-724A-8F08-0B95476F39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8700" y="-1"/>
            <a:ext cx="5172964" cy="6056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1209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ADF01BBE-BCDA-B549-92C3-9ED9AB8AFD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650" y="0"/>
            <a:ext cx="4990846" cy="6086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2402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4926BD5E-EE61-B046-A5B6-9F3B13CD90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3600" y="0"/>
            <a:ext cx="5319776" cy="6085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4648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05FB0D87-74BB-984E-9702-4B79B6C780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44251" cy="553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1860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C734A16C-51B4-BD49-995B-54D573DF36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31" y="0"/>
            <a:ext cx="12166738" cy="538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7923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7A2A7094-9327-8446-8FE0-D716024988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933723" cy="277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8129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C6783B68-5289-484E-8F4E-76EB83669C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1"/>
            <a:ext cx="12122921" cy="4250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6435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49EFCA-CD5A-3E49-88F5-BBF1B35CEA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Description and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B61A6D-9685-AF4A-805D-DA33EC54EF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People like food and they like to eat out.  A lot.  According to the article on the previous slide, Portland is the best “foodie:” city.  We are going to look at the top cuisines in 10 major metropolitan cities and compare the following in each city:</a:t>
            </a:r>
          </a:p>
          <a:p>
            <a:r>
              <a:rPr lang="en-US" dirty="0"/>
              <a:t>Which cuisines are most popular?</a:t>
            </a:r>
          </a:p>
          <a:p>
            <a:r>
              <a:rPr lang="en-US" dirty="0"/>
              <a:t>Which cities are the priciest to dine out?</a:t>
            </a:r>
          </a:p>
          <a:p>
            <a:r>
              <a:rPr lang="en-US" dirty="0"/>
              <a:t>What are the top 5 rated restaurants?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2565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Pasted image at 2019-04-06, 10:07 AM">
            <a:hlinkClick r:id="rId2"/>
            <a:extLst>
              <a:ext uri="{FF2B5EF4-FFF2-40B4-BE49-F238E27FC236}">
                <a16:creationId xmlns:a16="http://schemas.microsoft.com/office/drawing/2014/main" id="{DFE2B969-6A1D-6347-ADBA-CA97D0B937F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69B31E04-B52B-DB40-A72F-F1C3BD74D3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5000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2382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B617C-2072-C140-8EF3-6AF8E0D32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2C242F-1AD3-444A-AB25-2466E710C2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Breakfast &amp; Brunch and American are the most popular cuisine choices overall.</a:t>
            </a:r>
          </a:p>
          <a:p>
            <a:r>
              <a:rPr lang="en-US" dirty="0"/>
              <a:t>Portland may be the most popular due to the initial research, but it’s not the most diverse. </a:t>
            </a:r>
          </a:p>
          <a:p>
            <a:r>
              <a:rPr lang="en-US" dirty="0"/>
              <a:t>San Francisco is  the priciest place to eat out, on average, of all the cities rated</a:t>
            </a:r>
          </a:p>
          <a:p>
            <a:r>
              <a:rPr lang="en-US" dirty="0"/>
              <a:t>Los Angeles has the most variety in cuisine choices</a:t>
            </a:r>
          </a:p>
          <a:p>
            <a:r>
              <a:rPr lang="en-US" dirty="0"/>
              <a:t>If you’re hungry, the West Coast has the most variety of options for you to explore!</a:t>
            </a:r>
          </a:p>
        </p:txBody>
      </p:sp>
    </p:spTree>
    <p:extLst>
      <p:ext uri="{BB962C8B-B14F-4D97-AF65-F5344CB8AC3E}">
        <p14:creationId xmlns:p14="http://schemas.microsoft.com/office/powerpoint/2010/main" val="42694991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2D458-29A6-2A49-A93A-A0B0303717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66AE1F-B57E-4D45-B8F1-FCDE7077CA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top 50 restaurants were pulled from Yelp then filtered for price, rating and category/cuisine</a:t>
            </a:r>
          </a:p>
          <a:p>
            <a:r>
              <a:rPr lang="en-US" dirty="0"/>
              <a:t>Restaurants that were in multiple categories were filtered so they would only appear once in the analysis</a:t>
            </a:r>
          </a:p>
          <a:p>
            <a:r>
              <a:rPr lang="en-US" dirty="0"/>
              <a:t>Categories that weren’t actual cuisine types, such as ”Food” or “Flea Markets” were removed from the dataset.  </a:t>
            </a:r>
          </a:p>
          <a:p>
            <a:r>
              <a:rPr lang="en-US" dirty="0"/>
              <a:t>Restaurants that did not contain a price rating were also removed from the dataset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21338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56494D57-9050-1F41-B07D-46457513F732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34302" y="135468"/>
            <a:ext cx="11625342" cy="5533496"/>
          </a:xfrm>
        </p:spPr>
      </p:pic>
    </p:spTree>
    <p:extLst>
      <p:ext uri="{BB962C8B-B14F-4D97-AF65-F5344CB8AC3E}">
        <p14:creationId xmlns:p14="http://schemas.microsoft.com/office/powerpoint/2010/main" val="31625377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119E12DE-F619-A543-989E-AB2CFCBAE64A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86684" y="0"/>
            <a:ext cx="8410403" cy="6096000"/>
          </a:xfrm>
        </p:spPr>
      </p:pic>
    </p:spTree>
    <p:extLst>
      <p:ext uri="{BB962C8B-B14F-4D97-AF65-F5344CB8AC3E}">
        <p14:creationId xmlns:p14="http://schemas.microsoft.com/office/powerpoint/2010/main" val="24180365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6B434507-C81A-DD46-959C-7AF125D475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0786533" cy="6068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1153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1C0E0655-28C5-E94C-A9C7-C7D7C0FA50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1"/>
            <a:ext cx="9668933" cy="6061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1201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7FE6EA50-834B-D94B-857C-892E6D3864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109200" cy="607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445942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</TotalTime>
  <Words>290</Words>
  <Application>Microsoft Macintosh PowerPoint</Application>
  <PresentationFormat>Widescreen</PresentationFormat>
  <Paragraphs>23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4" baseType="lpstr">
      <vt:lpstr>Arial</vt:lpstr>
      <vt:lpstr>Gill Sans MT</vt:lpstr>
      <vt:lpstr>Gallery</vt:lpstr>
      <vt:lpstr>Restaurant Analysis of the 10 Best Foodie Cities in America</vt:lpstr>
      <vt:lpstr>Top Restaurant data</vt:lpstr>
      <vt:lpstr>Project Description and Goals</vt:lpstr>
      <vt:lpstr>Dataset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Results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Restaurant Analysis of the 10 Best Foodie Cities in America</dc:title>
  <dc:creator>Steve Vo</dc:creator>
  <cp:lastModifiedBy>Steve Vo</cp:lastModifiedBy>
  <cp:revision>5</cp:revision>
  <dcterms:created xsi:type="dcterms:W3CDTF">2019-04-06T08:00:49Z</dcterms:created>
  <dcterms:modified xsi:type="dcterms:W3CDTF">2019-04-06T19:06:56Z</dcterms:modified>
</cp:coreProperties>
</file>